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2" r:id="rId3"/>
    <p:sldId id="266" r:id="rId4"/>
    <p:sldId id="306" r:id="rId5"/>
    <p:sldId id="303" r:id="rId6"/>
    <p:sldId id="304" r:id="rId7"/>
    <p:sldId id="30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9900"/>
    <a:srgbClr val="0066FF"/>
    <a:srgbClr val="8E8B00"/>
    <a:srgbClr val="FFFFFF"/>
    <a:srgbClr val="FFFF99"/>
    <a:srgbClr val="DE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3029-53DB-4657-A7E0-2163F244887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BE7AB-D9FF-4E2A-9710-26482DDAA2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47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2B18B-356E-4E8C-A8DA-4C1E03D7E02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30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34337-B2A9-3DF1-DBB5-890E9036E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5DBE13-3DBA-BA13-77CD-B4DFD492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CDB8C8-644B-1627-E9EC-5F245761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416E-AA5E-B761-0D7C-24EA3A1A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9E04C5-7AD0-C607-1D7E-1153BF99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62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83FD4-48E0-E276-3606-FC5FDBA7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226747-6235-24CF-12AF-34C8F00F3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952D2-4710-185F-7476-0C02A627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1C0316-249F-BE38-8F60-4818C867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058AE5-E7DC-33B3-62C6-3E504365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40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5AFE06-8468-4DB0-23BA-746D3FC72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ABA9E7-C211-A600-A845-64CD845A5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743ED7-D450-9287-CC78-866D3164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B976A-A6C5-12C0-210E-1BA31783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750E5C-075D-5423-066D-D318A378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19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697A9-8649-49F0-4211-73E6CAA1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C506E-BC2E-B61B-3845-9F95680C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458DD-6A20-B307-359E-CEB8879C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1F2CF0-E4E8-623F-0E2F-ABA8CA2C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102AE-18D5-36B9-E3B0-7CC24669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43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08BE9-3EC6-FAE2-AE8A-3FA6C259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F8A853-143D-9A2A-4EAE-8BE64483C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A8AF1D-BE4B-78B1-ACFA-FBBBC2AD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284EB3-FA85-FCE2-D4C0-00025353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BB7EAA-C231-A2C9-2658-58BD8970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68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1C4A3-1267-F38E-8778-1CA170DE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075F9-170F-A13D-780B-4FC4B0421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63DAC1-E396-F412-7E42-CD7796674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58E99A-5C0E-6CEB-0498-F8478FD2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60FD67-8E7F-D14E-BBF7-0A7E99C0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66B133-262C-BBC9-706F-A757D897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4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B219A-3719-E597-30E5-C898D4EA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5CED29-C15B-0797-AB2F-86B368F4A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60CE17-B598-5331-B25A-FAF6E2494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535F1F-AA49-CE0B-93F7-AFEBDAEA2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76BDFE-341F-1A7E-CD85-5C1AEAEFA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F9D0F3-74B1-554B-6FB5-595BE927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3FF4B9-E3F6-4D74-8AAB-8DF6CACF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A6A985-A712-84BC-9F44-C36AA2B0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38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C0237-5227-0EF9-E7F6-CE0800E3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02B741-8011-B705-1740-EBCF4D94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CCBEE0-CB18-7269-29EA-FF4E9FEB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A9D52D-CA63-D8F9-A962-FEA95446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02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11B2F4-D3BF-3599-6DCB-9A5FF3E4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42462A-E469-4D12-E15B-8DB55C27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BEF71C-B50C-6FD6-964C-007A6485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77F07-D9E9-E950-681D-262C6B57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B0643E-531A-FB00-9819-4B8417DE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DE2400-9236-5B54-1E65-14A17B0D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D631-896C-47A8-3605-5910E864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CC86DA-0DDB-1299-E76C-5D6B4FCA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B3ABFE-6102-E1C7-0582-527999EA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1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03C0C-CB82-CA2B-2AE6-4F2CF7D0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57F1C5-2C23-F260-4980-5B39F1E8F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FFD1E4-7FF3-4562-F26A-8F0E68EC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58F84D-BB72-A0F5-8582-F72D6727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8C55E5-C36A-B08E-0BA5-48AE46CE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F3BB04-AB09-BC5F-1773-20CB837D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0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2641F9-43B0-DE1D-2E59-E501AB16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72649-4D7D-91B8-8E35-A3915A429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E33E54-3CD6-68E0-6F1F-6E95562A2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3AB23-3785-46BC-B22B-E95191C9E93D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C05785-C440-CCC7-8B26-D943B3653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C0990F-D5EB-9E76-8E35-CA134521A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100A51-43A9-41A1-8751-8C06A40891B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4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gorrangell@hot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microsoft.com/office/2007/relationships/hdphoto" Target="../media/hdphoto8.wdp"/><Relationship Id="rId3" Type="http://schemas.openxmlformats.org/officeDocument/2006/relationships/image" Target="../media/image1.png"/><Relationship Id="rId21" Type="http://schemas.microsoft.com/office/2007/relationships/hdphoto" Target="../media/hdphoto9.wdp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9.jpe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F89A2-82F7-0B2A-FAAC-1C1BBD28B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LEMI’S MAIN RIG </a:t>
            </a:r>
            <a:br>
              <a:rPr lang="pt-BR" dirty="0"/>
            </a:br>
            <a:r>
              <a:rPr lang="pt-BR" dirty="0"/>
              <a:t>3D DRAWING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2BD7F-C71D-B906-9F68-6EF1879DC0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24/10/2024</a:t>
            </a:r>
          </a:p>
          <a:p>
            <a:r>
              <a:rPr lang="pt-BR" dirty="0"/>
              <a:t>IGOR RANGEL CORRÊA FERREIRA</a:t>
            </a:r>
          </a:p>
          <a:p>
            <a:r>
              <a:rPr lang="pt-BR" dirty="0">
                <a:hlinkClick r:id="rId2"/>
              </a:rPr>
              <a:t>igorrangell@hotmail.com</a:t>
            </a:r>
            <a:endParaRPr lang="pt-BR" dirty="0"/>
          </a:p>
          <a:p>
            <a:r>
              <a:rPr lang="pt-BR" dirty="0"/>
              <a:t>(31) 99906-9584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11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6E974-C1FD-82E9-8FCF-D77AE8C8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High </a:t>
            </a:r>
            <a:r>
              <a:rPr lang="pt-BR" dirty="0" err="1"/>
              <a:t>pressure</a:t>
            </a:r>
            <a:r>
              <a:rPr lang="pt-BR" dirty="0"/>
              <a:t> - Setup 3 </a:t>
            </a:r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AFDCE0-D5CB-FE53-DE79-CEF01C3C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19" y="2201826"/>
            <a:ext cx="5760000" cy="24543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31A3CE-1986-7275-43C9-072293B9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86" y="2343640"/>
            <a:ext cx="3760432" cy="2757140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F6D5DC5F-DA7F-E969-3EE4-363241E13AEC}"/>
              </a:ext>
            </a:extLst>
          </p:cNvPr>
          <p:cNvSpPr/>
          <p:nvPr/>
        </p:nvSpPr>
        <p:spPr>
          <a:xfrm rot="5140629">
            <a:off x="6736341" y="3226183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58D3811B-069E-8BE8-1F9D-1CFBBA978DBA}"/>
              </a:ext>
            </a:extLst>
          </p:cNvPr>
          <p:cNvSpPr/>
          <p:nvPr/>
        </p:nvSpPr>
        <p:spPr>
          <a:xfrm rot="21016841">
            <a:off x="7656117" y="3363541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A2608-D945-45AA-D80D-4E2C5B630676}"/>
              </a:ext>
            </a:extLst>
          </p:cNvPr>
          <p:cNvSpPr txBox="1"/>
          <p:nvPr/>
        </p:nvSpPr>
        <p:spPr>
          <a:xfrm>
            <a:off x="8185328" y="33895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BD06E7-0567-19E2-88C5-0FCDD9AA3C94}"/>
              </a:ext>
            </a:extLst>
          </p:cNvPr>
          <p:cNvSpPr txBox="1"/>
          <p:nvPr/>
        </p:nvSpPr>
        <p:spPr>
          <a:xfrm>
            <a:off x="6333321" y="28176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1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6E974-C1FD-82E9-8FCF-D77AE8C8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High </a:t>
            </a:r>
            <a:r>
              <a:rPr lang="pt-BR" dirty="0" err="1"/>
              <a:t>pressure</a:t>
            </a:r>
            <a:r>
              <a:rPr lang="pt-BR" dirty="0"/>
              <a:t> - Setup 4 </a:t>
            </a:r>
            <a:endParaRPr lang="en-GB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31A3CE-1986-7275-43C9-072293B9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86" y="2343640"/>
            <a:ext cx="3760432" cy="27571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2DAF7F2-1E48-DCCB-2FC5-2FC34E70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58" y="1980847"/>
            <a:ext cx="5324797" cy="2534347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FC7DA104-1194-6E3C-6961-C99D72510BBE}"/>
              </a:ext>
            </a:extLst>
          </p:cNvPr>
          <p:cNvSpPr/>
          <p:nvPr/>
        </p:nvSpPr>
        <p:spPr>
          <a:xfrm rot="5140629">
            <a:off x="7296461" y="3323246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B941D17E-713A-A44A-4DC6-07D48EBDF818}"/>
              </a:ext>
            </a:extLst>
          </p:cNvPr>
          <p:cNvSpPr/>
          <p:nvPr/>
        </p:nvSpPr>
        <p:spPr>
          <a:xfrm rot="20505820">
            <a:off x="6447032" y="3017825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2549CB-7B7A-9080-DEF0-13FCDDB55EEF}"/>
              </a:ext>
            </a:extLst>
          </p:cNvPr>
          <p:cNvSpPr txBox="1"/>
          <p:nvPr/>
        </p:nvSpPr>
        <p:spPr>
          <a:xfrm>
            <a:off x="6460445" y="26752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70EB3D-0A45-CC00-C244-439960856753}"/>
              </a:ext>
            </a:extLst>
          </p:cNvPr>
          <p:cNvSpPr txBox="1"/>
          <p:nvPr/>
        </p:nvSpPr>
        <p:spPr>
          <a:xfrm>
            <a:off x="7699199" y="356670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876A-0EAE-8484-8774-A2790817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 – Setup 1</a:t>
            </a:r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E88946-08EF-0518-682A-4760C550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77" y="1787495"/>
            <a:ext cx="6350823" cy="34657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C07D5F-002C-9ECD-A8F4-0D3C98601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7062"/>
            <a:ext cx="4178716" cy="2326134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E3D40A24-E1B7-91F0-E899-2B271D044737}"/>
              </a:ext>
            </a:extLst>
          </p:cNvPr>
          <p:cNvSpPr/>
          <p:nvPr/>
        </p:nvSpPr>
        <p:spPr>
          <a:xfrm rot="5140629">
            <a:off x="6396706" y="3233162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6487AA06-084D-ED26-D77A-157AA48C30C9}"/>
              </a:ext>
            </a:extLst>
          </p:cNvPr>
          <p:cNvSpPr/>
          <p:nvPr/>
        </p:nvSpPr>
        <p:spPr>
          <a:xfrm rot="21016841">
            <a:off x="7428162" y="3356560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4C41B8-30DE-66B9-EF61-389A0E0A5537}"/>
              </a:ext>
            </a:extLst>
          </p:cNvPr>
          <p:cNvSpPr txBox="1"/>
          <p:nvPr/>
        </p:nvSpPr>
        <p:spPr>
          <a:xfrm>
            <a:off x="7957373" y="33826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BED773-F3EB-2FC6-60D0-0ECDBD42502A}"/>
              </a:ext>
            </a:extLst>
          </p:cNvPr>
          <p:cNvSpPr txBox="1"/>
          <p:nvPr/>
        </p:nvSpPr>
        <p:spPr>
          <a:xfrm>
            <a:off x="5993686" y="28246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6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876A-0EAE-8484-8774-A2790817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 – Setup 2</a:t>
            </a:r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C07D5F-002C-9ECD-A8F4-0D3C9860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62"/>
            <a:ext cx="4178716" cy="23261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A807FA-5ABE-1FE2-B704-4B56C814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37" y="1713567"/>
            <a:ext cx="5865345" cy="3416905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1FE79B17-5165-0A58-2173-4C1478DE1473}"/>
              </a:ext>
            </a:extLst>
          </p:cNvPr>
          <p:cNvSpPr/>
          <p:nvPr/>
        </p:nvSpPr>
        <p:spPr>
          <a:xfrm rot="5140629">
            <a:off x="7708283" y="3386066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765C7663-A833-7C6F-C417-D6A5D2D570E4}"/>
              </a:ext>
            </a:extLst>
          </p:cNvPr>
          <p:cNvSpPr/>
          <p:nvPr/>
        </p:nvSpPr>
        <p:spPr>
          <a:xfrm rot="21016841">
            <a:off x="6726234" y="3010845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E629E7-E838-FDA2-FD35-D469D515D108}"/>
              </a:ext>
            </a:extLst>
          </p:cNvPr>
          <p:cNvSpPr txBox="1"/>
          <p:nvPr/>
        </p:nvSpPr>
        <p:spPr>
          <a:xfrm>
            <a:off x="6739647" y="266824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F06FF4-3818-6D01-CA0A-AA4424D69423}"/>
              </a:ext>
            </a:extLst>
          </p:cNvPr>
          <p:cNvSpPr txBox="1"/>
          <p:nvPr/>
        </p:nvSpPr>
        <p:spPr>
          <a:xfrm>
            <a:off x="8119647" y="34290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6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876A-0EAE-8484-8774-A2790817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 – Setup 3</a:t>
            </a:r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CD9B8A-4D85-3F38-3C15-3AA5DE35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79" y="1713169"/>
            <a:ext cx="5750925" cy="36307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E21A20-7919-DDDF-1FD7-C071594E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21" y="2722061"/>
            <a:ext cx="3968098" cy="2548999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2F69AA5D-1B7D-0618-560F-A277B8D00147}"/>
              </a:ext>
            </a:extLst>
          </p:cNvPr>
          <p:cNvSpPr/>
          <p:nvPr/>
        </p:nvSpPr>
        <p:spPr>
          <a:xfrm rot="5140629">
            <a:off x="6610700" y="3323904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D6FEA187-E1FF-C7BB-FC31-9E7A5499B013}"/>
              </a:ext>
            </a:extLst>
          </p:cNvPr>
          <p:cNvSpPr/>
          <p:nvPr/>
        </p:nvSpPr>
        <p:spPr>
          <a:xfrm rot="21016841">
            <a:off x="7530476" y="3461262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28C14E-C993-07F4-E62A-0060AB255B9E}"/>
              </a:ext>
            </a:extLst>
          </p:cNvPr>
          <p:cNvSpPr txBox="1"/>
          <p:nvPr/>
        </p:nvSpPr>
        <p:spPr>
          <a:xfrm>
            <a:off x="8059687" y="348730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68470C-03C4-7ED1-B2DA-F3BBA88EF40A}"/>
              </a:ext>
            </a:extLst>
          </p:cNvPr>
          <p:cNvSpPr txBox="1"/>
          <p:nvPr/>
        </p:nvSpPr>
        <p:spPr>
          <a:xfrm>
            <a:off x="6207680" y="29153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9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876A-0EAE-8484-8774-A2790817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 – Setup 4</a:t>
            </a:r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7ED690-E797-0228-1560-3640FD52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53" y="2034336"/>
            <a:ext cx="5510722" cy="29975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A759F3-FA7B-2E15-A9A9-BAF682F8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21" y="2722061"/>
            <a:ext cx="3968098" cy="2548999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914B02EC-EA98-7ABD-7AFA-84480ACDDB33}"/>
              </a:ext>
            </a:extLst>
          </p:cNvPr>
          <p:cNvSpPr/>
          <p:nvPr/>
        </p:nvSpPr>
        <p:spPr>
          <a:xfrm rot="5140629">
            <a:off x="7415121" y="3379086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7150921C-F50C-5625-03FA-1BC892DAA5DD}"/>
              </a:ext>
            </a:extLst>
          </p:cNvPr>
          <p:cNvSpPr/>
          <p:nvPr/>
        </p:nvSpPr>
        <p:spPr>
          <a:xfrm rot="20505820">
            <a:off x="6447032" y="3017825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9E087E-3EC7-21FC-BD19-6A18F017BC65}"/>
              </a:ext>
            </a:extLst>
          </p:cNvPr>
          <p:cNvSpPr txBox="1"/>
          <p:nvPr/>
        </p:nvSpPr>
        <p:spPr>
          <a:xfrm>
            <a:off x="6460445" y="26752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C9490E-3667-3F50-BB63-E07AD14336C2}"/>
              </a:ext>
            </a:extLst>
          </p:cNvPr>
          <p:cNvSpPr txBox="1"/>
          <p:nvPr/>
        </p:nvSpPr>
        <p:spPr>
          <a:xfrm>
            <a:off x="7826485" y="342202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1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D0232D5-1799-9C63-1FFE-C75FC7B6C3FE}"/>
              </a:ext>
            </a:extLst>
          </p:cNvPr>
          <p:cNvSpPr/>
          <p:nvPr/>
        </p:nvSpPr>
        <p:spPr>
          <a:xfrm>
            <a:off x="158750" y="1434482"/>
            <a:ext cx="11906250" cy="5316122"/>
          </a:xfrm>
          <a:prstGeom prst="roundRect">
            <a:avLst>
              <a:gd name="adj" fmla="val 153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D98414F3-44C9-BF49-F0A1-A8DF4AD8C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798" y="1559753"/>
            <a:ext cx="6755538" cy="4511751"/>
          </a:xfrm>
          <a:prstGeom prst="rect">
            <a:avLst/>
          </a:prstGeom>
          <a:ln>
            <a:noFill/>
          </a:ln>
        </p:spPr>
      </p:pic>
      <p:pic>
        <p:nvPicPr>
          <p:cNvPr id="27" name="Imagem 26" descr="Carrinho de mercado&#10;&#10;Descrição gerada automaticamente com confiança média">
            <a:extLst>
              <a:ext uri="{FF2B5EF4-FFF2-40B4-BE49-F238E27FC236}">
                <a16:creationId xmlns:a16="http://schemas.microsoft.com/office/drawing/2014/main" id="{1477D0EA-A1CB-DDD0-F535-06D4CC70A2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197" y="4466112"/>
            <a:ext cx="1904875" cy="189768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E37C38-5D29-EEFC-BF9A-738DF21C7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992" b="-4376"/>
          <a:stretch/>
        </p:blipFill>
        <p:spPr bwMode="auto">
          <a:xfrm>
            <a:off x="8309340" y="4316238"/>
            <a:ext cx="1800000" cy="180215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Uma imagem contendo no interior, caminhão, grande, construção&#10;&#10;Descrição gerada automaticamente">
            <a:extLst>
              <a:ext uri="{FF2B5EF4-FFF2-40B4-BE49-F238E27FC236}">
                <a16:creationId xmlns:a16="http://schemas.microsoft.com/office/drawing/2014/main" id="{12BDAD32-35CD-58DC-C315-4E3D3F78019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7864" y="2025905"/>
            <a:ext cx="1800000" cy="179602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CAAE7F-9DD4-7795-AB82-E4E905D834A5}"/>
              </a:ext>
            </a:extLst>
          </p:cNvPr>
          <p:cNvSpPr txBox="1"/>
          <p:nvPr/>
        </p:nvSpPr>
        <p:spPr>
          <a:xfrm>
            <a:off x="903106" y="1674051"/>
            <a:ext cx="3450382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Fluid mixing and monitoring section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4AB42D-B376-3387-023A-AC722BF5813A}"/>
              </a:ext>
            </a:extLst>
          </p:cNvPr>
          <p:cNvSpPr txBox="1"/>
          <p:nvPr/>
        </p:nvSpPr>
        <p:spPr>
          <a:xfrm>
            <a:off x="4540586" y="4429505"/>
            <a:ext cx="1565549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Control and operation room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D816BE-F778-6E0F-C246-DD741F8DFE31}"/>
              </a:ext>
            </a:extLst>
          </p:cNvPr>
          <p:cNvSpPr txBox="1"/>
          <p:nvPr/>
        </p:nvSpPr>
        <p:spPr>
          <a:xfrm>
            <a:off x="8291529" y="1744615"/>
            <a:ext cx="358675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Storage tanks and separators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407D5A-B62D-910E-CD16-CB593F936919}"/>
              </a:ext>
            </a:extLst>
          </p:cNvPr>
          <p:cNvSpPr txBox="1"/>
          <p:nvPr/>
        </p:nvSpPr>
        <p:spPr>
          <a:xfrm>
            <a:off x="779687" y="4039404"/>
            <a:ext cx="3006696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Multiphase measurements circuit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9EA864-D210-86AC-6874-0F14C98C916D}"/>
              </a:ext>
            </a:extLst>
          </p:cNvPr>
          <p:cNvSpPr txBox="1"/>
          <p:nvPr/>
        </p:nvSpPr>
        <p:spPr>
          <a:xfrm>
            <a:off x="8889046" y="3937941"/>
            <a:ext cx="242935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Machine room</a:t>
            </a:r>
          </a:p>
        </p:txBody>
      </p:sp>
      <p:cxnSp>
        <p:nvCxnSpPr>
          <p:cNvPr id="13" name="Conector reto 53">
            <a:extLst>
              <a:ext uri="{FF2B5EF4-FFF2-40B4-BE49-F238E27FC236}">
                <a16:creationId xmlns:a16="http://schemas.microsoft.com/office/drawing/2014/main" id="{2A3BEAE3-7F1D-3E8B-702E-A405B5599BDE}"/>
              </a:ext>
            </a:extLst>
          </p:cNvPr>
          <p:cNvCxnSpPr>
            <a:cxnSpLocks/>
            <a:stCxn id="8" idx="3"/>
            <a:endCxn id="16" idx="4"/>
          </p:cNvCxnSpPr>
          <p:nvPr/>
        </p:nvCxnSpPr>
        <p:spPr>
          <a:xfrm flipV="1">
            <a:off x="3786383" y="3659356"/>
            <a:ext cx="1694236" cy="51854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F00FE32B-F95D-7133-CC1F-42C3445BAD76}"/>
              </a:ext>
            </a:extLst>
          </p:cNvPr>
          <p:cNvSpPr/>
          <p:nvPr/>
        </p:nvSpPr>
        <p:spPr>
          <a:xfrm>
            <a:off x="5415849" y="3529816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53">
            <a:extLst>
              <a:ext uri="{FF2B5EF4-FFF2-40B4-BE49-F238E27FC236}">
                <a16:creationId xmlns:a16="http://schemas.microsoft.com/office/drawing/2014/main" id="{34BCBC6A-8FE0-3FCB-0D4A-40B0D1F659C5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>
            <a:off x="4353488" y="1812551"/>
            <a:ext cx="2108892" cy="132769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E1481683-24B2-EC08-DD6D-526094A878AB}"/>
              </a:ext>
            </a:extLst>
          </p:cNvPr>
          <p:cNvSpPr/>
          <p:nvPr/>
        </p:nvSpPr>
        <p:spPr>
          <a:xfrm>
            <a:off x="6397610" y="3140245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53">
            <a:extLst>
              <a:ext uri="{FF2B5EF4-FFF2-40B4-BE49-F238E27FC236}">
                <a16:creationId xmlns:a16="http://schemas.microsoft.com/office/drawing/2014/main" id="{7D8C01D4-6B88-2B34-FB5C-D12BB3F122AE}"/>
              </a:ext>
            </a:extLst>
          </p:cNvPr>
          <p:cNvCxnSpPr>
            <a:cxnSpLocks/>
            <a:stCxn id="7" idx="1"/>
            <a:endCxn id="20" idx="0"/>
          </p:cNvCxnSpPr>
          <p:nvPr/>
        </p:nvCxnSpPr>
        <p:spPr>
          <a:xfrm rot="10800000" flipV="1">
            <a:off x="7748371" y="1883114"/>
            <a:ext cx="543159" cy="1255425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2F448314-882B-DB89-B5DD-5F7A49CBB32B}"/>
              </a:ext>
            </a:extLst>
          </p:cNvPr>
          <p:cNvSpPr/>
          <p:nvPr/>
        </p:nvSpPr>
        <p:spPr>
          <a:xfrm>
            <a:off x="7683600" y="3138540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53">
            <a:extLst>
              <a:ext uri="{FF2B5EF4-FFF2-40B4-BE49-F238E27FC236}">
                <a16:creationId xmlns:a16="http://schemas.microsoft.com/office/drawing/2014/main" id="{40392FE2-54CC-D7D5-3473-064F8C1ABE3C}"/>
              </a:ext>
            </a:extLst>
          </p:cNvPr>
          <p:cNvCxnSpPr>
            <a:cxnSpLocks/>
            <a:stCxn id="9" idx="1"/>
            <a:endCxn id="22" idx="4"/>
          </p:cNvCxnSpPr>
          <p:nvPr/>
        </p:nvCxnSpPr>
        <p:spPr>
          <a:xfrm rot="10800000">
            <a:off x="7598366" y="3840303"/>
            <a:ext cx="1290680" cy="23613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3154F754-D5D9-79D1-B9B0-E9082CDFBEBB}"/>
              </a:ext>
            </a:extLst>
          </p:cNvPr>
          <p:cNvSpPr/>
          <p:nvPr/>
        </p:nvSpPr>
        <p:spPr>
          <a:xfrm>
            <a:off x="7533596" y="3710763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53">
            <a:extLst>
              <a:ext uri="{FF2B5EF4-FFF2-40B4-BE49-F238E27FC236}">
                <a16:creationId xmlns:a16="http://schemas.microsoft.com/office/drawing/2014/main" id="{9860A712-A4C9-9B1C-8769-EB26358E52BA}"/>
              </a:ext>
            </a:extLst>
          </p:cNvPr>
          <p:cNvCxnSpPr>
            <a:cxnSpLocks/>
            <a:stCxn id="6" idx="3"/>
            <a:endCxn id="24" idx="4"/>
          </p:cNvCxnSpPr>
          <p:nvPr/>
        </p:nvCxnSpPr>
        <p:spPr>
          <a:xfrm flipV="1">
            <a:off x="6106135" y="3792967"/>
            <a:ext cx="159633" cy="86737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C766DFEB-0028-A766-A218-2112545D072D}"/>
              </a:ext>
            </a:extLst>
          </p:cNvPr>
          <p:cNvSpPr/>
          <p:nvPr/>
        </p:nvSpPr>
        <p:spPr>
          <a:xfrm rot="21411127">
            <a:off x="6197441" y="3663525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D072C5E-8CBB-86C8-9A99-827E47549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515" y="2009260"/>
            <a:ext cx="1800000" cy="178726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59884E3-9160-1A6A-F520-1DBD79D05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7904" y="4466112"/>
            <a:ext cx="1916473" cy="192369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4" name="CaixaDeTexto 6173">
            <a:extLst>
              <a:ext uri="{FF2B5EF4-FFF2-40B4-BE49-F238E27FC236}">
                <a16:creationId xmlns:a16="http://schemas.microsoft.com/office/drawing/2014/main" id="{991E10F6-49BF-40B1-8869-10F5021778E4}"/>
              </a:ext>
            </a:extLst>
          </p:cNvPr>
          <p:cNvSpPr txBox="1"/>
          <p:nvPr/>
        </p:nvSpPr>
        <p:spPr>
          <a:xfrm>
            <a:off x="6416305" y="4680967"/>
            <a:ext cx="1788665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a typeface="Calibri"/>
                <a:cs typeface="Calibri"/>
              </a:rPr>
              <a:t>PIV &amp; PLIF Equipment</a:t>
            </a:r>
          </a:p>
        </p:txBody>
      </p:sp>
      <p:cxnSp>
        <p:nvCxnSpPr>
          <p:cNvPr id="6175" name="Conector reto 53">
            <a:extLst>
              <a:ext uri="{FF2B5EF4-FFF2-40B4-BE49-F238E27FC236}">
                <a16:creationId xmlns:a16="http://schemas.microsoft.com/office/drawing/2014/main" id="{294DB137-34FB-C3EA-5C99-4F2AA9437BE1}"/>
              </a:ext>
            </a:extLst>
          </p:cNvPr>
          <p:cNvCxnSpPr>
            <a:cxnSpLocks/>
            <a:stCxn id="6174" idx="0"/>
            <a:endCxn id="6176" idx="4"/>
          </p:cNvCxnSpPr>
          <p:nvPr/>
        </p:nvCxnSpPr>
        <p:spPr>
          <a:xfrm rot="16200000" flipV="1">
            <a:off x="6608108" y="3978437"/>
            <a:ext cx="772533" cy="63252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6" name="Elipse 6175">
            <a:extLst>
              <a:ext uri="{FF2B5EF4-FFF2-40B4-BE49-F238E27FC236}">
                <a16:creationId xmlns:a16="http://schemas.microsoft.com/office/drawing/2014/main" id="{57B2EFB4-74EA-21A6-A564-285B4B728D52}"/>
              </a:ext>
            </a:extLst>
          </p:cNvPr>
          <p:cNvSpPr/>
          <p:nvPr/>
        </p:nvSpPr>
        <p:spPr>
          <a:xfrm rot="21411127">
            <a:off x="6609783" y="3778992"/>
            <a:ext cx="129540" cy="129540"/>
          </a:xfrm>
          <a:prstGeom prst="ellipse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866530C7-D527-5F44-B6AD-9559C1EF9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558"/>
          <a:stretch/>
        </p:blipFill>
        <p:spPr bwMode="auto">
          <a:xfrm>
            <a:off x="6560491" y="4970191"/>
            <a:ext cx="1608404" cy="161685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07" name="Google Shape;238;p35">
            <a:extLst>
              <a:ext uri="{FF2B5EF4-FFF2-40B4-BE49-F238E27FC236}">
                <a16:creationId xmlns:a16="http://schemas.microsoft.com/office/drawing/2014/main" id="{DE85BD95-A5B7-7338-AA34-56651327F4A6}"/>
              </a:ext>
            </a:extLst>
          </p:cNvPr>
          <p:cNvPicPr preferRelativeResize="0"/>
          <p:nvPr/>
        </p:nvPicPr>
        <p:blipFill>
          <a:blip r:embed="rId1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5681" b="-14464"/>
          <a:stretch/>
        </p:blipFill>
        <p:spPr>
          <a:xfrm>
            <a:off x="10103723" y="1994684"/>
            <a:ext cx="1885796" cy="188743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40" name="Imagem 1039" descr="Placa de letreiro afixada em fachada de estabelecimento com toldo verde&#10;&#10;Descrição gerada automaticamente com confiança média">
            <a:extLst>
              <a:ext uri="{FF2B5EF4-FFF2-40B4-BE49-F238E27FC236}">
                <a16:creationId xmlns:a16="http://schemas.microsoft.com/office/drawing/2014/main" id="{4D691A32-8D1B-A8C5-F20D-E8E2553A8B3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73" b="-13673"/>
          <a:stretch/>
        </p:blipFill>
        <p:spPr>
          <a:xfrm>
            <a:off x="8237674" y="2045519"/>
            <a:ext cx="1800000" cy="1791124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Imagem 3" descr="Mesa com computadores&#10;&#10;Descrição gerada automaticamente com confiança média">
            <a:extLst>
              <a:ext uri="{FF2B5EF4-FFF2-40B4-BE49-F238E27FC236}">
                <a16:creationId xmlns:a16="http://schemas.microsoft.com/office/drawing/2014/main" id="{0A0C0FD6-4C1E-3DD2-0826-5D57B5ED522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3775" y="4934827"/>
            <a:ext cx="1635786" cy="163988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Imagem 14" descr="Uma imagem contendo no interior, pequeno, pendurado, mesa&#10;&#10;Descrição gerada automaticamente">
            <a:extLst>
              <a:ext uri="{FF2B5EF4-FFF2-40B4-BE49-F238E27FC236}">
                <a16:creationId xmlns:a16="http://schemas.microsoft.com/office/drawing/2014/main" id="{FA46D281-88B1-9888-527C-2EA9E6A48715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79"/>
          <a:stretch/>
        </p:blipFill>
        <p:spPr>
          <a:xfrm>
            <a:off x="10187170" y="4345659"/>
            <a:ext cx="1800000" cy="1772731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57DEFC44-7192-EC30-E5E2-5F5C4F33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LEMI’S MAIN RIG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50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5E46E-08B6-3D19-D75B-79EF210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MAIN CHARACTERISTICS</a:t>
            </a:r>
            <a:endParaRPr lang="en-GB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D658DD-FC9B-7C11-81C4-813D09CB7AB8}"/>
              </a:ext>
            </a:extLst>
          </p:cNvPr>
          <p:cNvSpPr txBox="1"/>
          <p:nvPr/>
        </p:nvSpPr>
        <p:spPr>
          <a:xfrm>
            <a:off x="380489" y="1540365"/>
            <a:ext cx="1140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</a:t>
            </a:r>
            <a:r>
              <a:rPr lang="pt-BR" dirty="0" err="1"/>
              <a:t>simplified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LEMI’s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RIG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developed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CFD </a:t>
            </a:r>
            <a:r>
              <a:rPr lang="pt-BR" dirty="0" err="1"/>
              <a:t>simulations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Only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fluid</a:t>
            </a:r>
            <a:r>
              <a:rPr lang="pt-BR" dirty="0"/>
              <a:t> </a:t>
            </a:r>
            <a:r>
              <a:rPr lang="pt-BR" dirty="0" err="1"/>
              <a:t>mixing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multiphase</a:t>
            </a: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circuit</a:t>
            </a:r>
            <a:r>
              <a:rPr lang="pt-BR" dirty="0"/>
              <a:t> are </a:t>
            </a:r>
            <a:r>
              <a:rPr lang="pt-BR" dirty="0" err="1"/>
              <a:t>represented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simplified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The </a:t>
            </a:r>
            <a:r>
              <a:rPr lang="pt-BR" dirty="0" err="1"/>
              <a:t>goal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analyze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fluids</a:t>
            </a:r>
            <a:r>
              <a:rPr lang="pt-BR" dirty="0"/>
              <a:t> </a:t>
            </a:r>
            <a:r>
              <a:rPr lang="pt-BR" dirty="0" err="1"/>
              <a:t>behavior</a:t>
            </a:r>
            <a:r>
              <a:rPr lang="pt-BR" dirty="0"/>
              <a:t> </a:t>
            </a:r>
            <a:r>
              <a:rPr lang="pt-BR" dirty="0" err="1"/>
              <a:t>inside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mixer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circuit</a:t>
            </a:r>
            <a:r>
              <a:rPr lang="pt-BR" dirty="0"/>
              <a:t>. </a:t>
            </a:r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797038-A447-9BF6-61CA-CA51D0AB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317" r="5134" b="5701"/>
          <a:stretch/>
        </p:blipFill>
        <p:spPr>
          <a:xfrm>
            <a:off x="838200" y="2865928"/>
            <a:ext cx="10278709" cy="3411333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3164227-93B7-CEEB-176A-8CB3BE07E16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141569" y="3798078"/>
            <a:ext cx="768459" cy="7551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4AA043-DD39-E2D9-E4FC-F7EF2A06BE77}"/>
              </a:ext>
            </a:extLst>
          </p:cNvPr>
          <p:cNvSpPr txBox="1"/>
          <p:nvPr/>
        </p:nvSpPr>
        <p:spPr>
          <a:xfrm>
            <a:off x="1075091" y="3428746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High </a:t>
            </a:r>
            <a:r>
              <a:rPr lang="pt-BR" b="1" dirty="0" err="1">
                <a:solidFill>
                  <a:srgbClr val="C00000"/>
                </a:solidFill>
              </a:rPr>
              <a:t>Pressure</a:t>
            </a:r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Line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2D3A98-F55F-B967-E84C-BC393AE78CFA}"/>
              </a:ext>
            </a:extLst>
          </p:cNvPr>
          <p:cNvSpPr txBox="1"/>
          <p:nvPr/>
        </p:nvSpPr>
        <p:spPr>
          <a:xfrm>
            <a:off x="3969559" y="6187717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F9900"/>
                </a:solidFill>
              </a:rPr>
              <a:t>Low</a:t>
            </a:r>
            <a:r>
              <a:rPr lang="pt-BR" b="1" dirty="0">
                <a:solidFill>
                  <a:srgbClr val="FF9900"/>
                </a:solidFill>
              </a:rPr>
              <a:t> </a:t>
            </a:r>
            <a:r>
              <a:rPr lang="pt-BR" b="1" dirty="0" err="1">
                <a:solidFill>
                  <a:srgbClr val="FF9900"/>
                </a:solidFill>
              </a:rPr>
              <a:t>Pressure</a:t>
            </a:r>
            <a:r>
              <a:rPr lang="pt-BR" b="1" dirty="0">
                <a:solidFill>
                  <a:srgbClr val="FF9900"/>
                </a:solidFill>
              </a:rPr>
              <a:t> </a:t>
            </a:r>
            <a:r>
              <a:rPr lang="pt-BR" b="1" dirty="0" err="1">
                <a:solidFill>
                  <a:srgbClr val="FF9900"/>
                </a:solidFill>
              </a:rPr>
              <a:t>Line</a:t>
            </a:r>
            <a:endParaRPr lang="en-GB" b="1" dirty="0">
              <a:solidFill>
                <a:srgbClr val="FF9900"/>
              </a:solidFill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B73C2E2-AE4B-D36E-6903-516CD05B2C5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69559" y="5240923"/>
            <a:ext cx="1038907" cy="946794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A3418D-6E82-48AC-31B8-B96ED8F9B8E4}"/>
              </a:ext>
            </a:extLst>
          </p:cNvPr>
          <p:cNvSpPr txBox="1"/>
          <p:nvPr/>
        </p:nvSpPr>
        <p:spPr>
          <a:xfrm>
            <a:off x="9835035" y="6276297"/>
            <a:ext cx="2264081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/>
              <a:t>HP = High </a:t>
            </a:r>
            <a:r>
              <a:rPr lang="pt-BR" sz="1200" dirty="0" err="1"/>
              <a:t>Pressure</a:t>
            </a:r>
            <a:r>
              <a:rPr lang="pt-BR" sz="1200" dirty="0"/>
              <a:t> (</a:t>
            </a:r>
            <a:r>
              <a:rPr lang="pt-BR" sz="1200" dirty="0" err="1"/>
              <a:t>red</a:t>
            </a:r>
            <a:r>
              <a:rPr lang="pt-BR" sz="1200" dirty="0"/>
              <a:t> </a:t>
            </a:r>
            <a:r>
              <a:rPr lang="pt-BR" sz="1200" dirty="0" err="1"/>
              <a:t>line</a:t>
            </a:r>
            <a:r>
              <a:rPr lang="pt-BR" sz="1200" dirty="0"/>
              <a:t>)</a:t>
            </a:r>
          </a:p>
          <a:p>
            <a:r>
              <a:rPr lang="pt-BR" sz="1200" dirty="0"/>
              <a:t>LP = </a:t>
            </a:r>
            <a:r>
              <a:rPr lang="pt-BR" sz="1200" dirty="0" err="1"/>
              <a:t>Low</a:t>
            </a:r>
            <a:r>
              <a:rPr lang="pt-BR" sz="1200" dirty="0"/>
              <a:t> </a:t>
            </a:r>
            <a:r>
              <a:rPr lang="pt-BR" sz="1200" dirty="0" err="1"/>
              <a:t>Pressure</a:t>
            </a:r>
            <a:r>
              <a:rPr lang="pt-BR" sz="1200" dirty="0"/>
              <a:t> (Orange </a:t>
            </a:r>
            <a:r>
              <a:rPr lang="pt-BR" sz="1200" dirty="0" err="1"/>
              <a:t>line</a:t>
            </a:r>
            <a:r>
              <a:rPr lang="pt-BR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637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46">
            <a:extLst>
              <a:ext uri="{FF2B5EF4-FFF2-40B4-BE49-F238E27FC236}">
                <a16:creationId xmlns:a16="http://schemas.microsoft.com/office/drawing/2014/main" id="{67A071C9-4AA8-F19B-045F-A51F2F0F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31" t="14275"/>
          <a:stretch/>
        </p:blipFill>
        <p:spPr>
          <a:xfrm>
            <a:off x="213685" y="2145571"/>
            <a:ext cx="9113923" cy="3634517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E16DA1B-7F46-63BF-D56C-789DEC96A612}"/>
              </a:ext>
            </a:extLst>
          </p:cNvPr>
          <p:cNvCxnSpPr>
            <a:cxnSpLocks/>
          </p:cNvCxnSpPr>
          <p:nvPr/>
        </p:nvCxnSpPr>
        <p:spPr>
          <a:xfrm>
            <a:off x="2670535" y="5034617"/>
            <a:ext cx="490953" cy="6811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640CCE-ABA5-65C4-DC5F-9D7E6DC45027}"/>
              </a:ext>
            </a:extLst>
          </p:cNvPr>
          <p:cNvSpPr txBox="1"/>
          <p:nvPr/>
        </p:nvSpPr>
        <p:spPr>
          <a:xfrm>
            <a:off x="3072502" y="5715813"/>
            <a:ext cx="1005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Temperature 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43998BC-29A8-32BC-C8B1-DB052653363E}"/>
              </a:ext>
            </a:extLst>
          </p:cNvPr>
          <p:cNvCxnSpPr>
            <a:cxnSpLocks/>
          </p:cNvCxnSpPr>
          <p:nvPr/>
        </p:nvCxnSpPr>
        <p:spPr>
          <a:xfrm>
            <a:off x="2756452" y="4959732"/>
            <a:ext cx="316050" cy="3780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8C8E74-AE6D-18D2-92CC-27EA24A73923}"/>
              </a:ext>
            </a:extLst>
          </p:cNvPr>
          <p:cNvSpPr txBox="1"/>
          <p:nvPr/>
        </p:nvSpPr>
        <p:spPr>
          <a:xfrm>
            <a:off x="3038223" y="5167466"/>
            <a:ext cx="7601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Absolute </a:t>
            </a:r>
          </a:p>
          <a:p>
            <a:r>
              <a:rPr lang="en-US" sz="1050" b="1" i="1" dirty="0"/>
              <a:t>Pressure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6CDA0FE-9916-7AB4-E2EA-F8EA9661B0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798367" y="4712429"/>
            <a:ext cx="1369254" cy="144017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879117E-1178-1CD2-FF46-A252796AE2D6}"/>
              </a:ext>
            </a:extLst>
          </p:cNvPr>
          <p:cNvSpPr txBox="1"/>
          <p:nvPr/>
        </p:nvSpPr>
        <p:spPr>
          <a:xfrm>
            <a:off x="5167621" y="5944857"/>
            <a:ext cx="18069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Visualization window</a:t>
            </a:r>
          </a:p>
          <a:p>
            <a:r>
              <a:rPr lang="en-US" sz="1050" b="1" i="1" dirty="0"/>
              <a:t>(with high-speed cameras)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62F29FB-9BAB-821F-E682-828FC5CB6AA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38136" y="4585471"/>
            <a:ext cx="1154819" cy="115390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38F96FA-FCE0-F9CF-F1E2-70A87FAB4404}"/>
              </a:ext>
            </a:extLst>
          </p:cNvPr>
          <p:cNvSpPr txBox="1"/>
          <p:nvPr/>
        </p:nvSpPr>
        <p:spPr>
          <a:xfrm>
            <a:off x="5092955" y="5612419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Differential pressure take 1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F1B37C2-D4E4-BE22-76EF-8033C45AFD91}"/>
              </a:ext>
            </a:extLst>
          </p:cNvPr>
          <p:cNvCxnSpPr>
            <a:cxnSpLocks/>
          </p:cNvCxnSpPr>
          <p:nvPr/>
        </p:nvCxnSpPr>
        <p:spPr>
          <a:xfrm>
            <a:off x="4171896" y="4544760"/>
            <a:ext cx="1123033" cy="8274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C1DDA88-BF04-D613-6269-4EDEBD2FE08B}"/>
              </a:ext>
            </a:extLst>
          </p:cNvPr>
          <p:cNvSpPr txBox="1"/>
          <p:nvPr/>
        </p:nvSpPr>
        <p:spPr>
          <a:xfrm>
            <a:off x="5316578" y="5279980"/>
            <a:ext cx="1763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Gamma-ray densitometer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78FE4157-FD43-6D9D-121B-D26EA11EFCE6}"/>
              </a:ext>
            </a:extLst>
          </p:cNvPr>
          <p:cNvCxnSpPr>
            <a:cxnSpLocks/>
          </p:cNvCxnSpPr>
          <p:nvPr/>
        </p:nvCxnSpPr>
        <p:spPr>
          <a:xfrm flipV="1">
            <a:off x="4620688" y="4355971"/>
            <a:ext cx="1046821" cy="3860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D042FA6-6FFF-51D4-91D7-B3DCC997D46A}"/>
              </a:ext>
            </a:extLst>
          </p:cNvPr>
          <p:cNvSpPr txBox="1"/>
          <p:nvPr/>
        </p:nvSpPr>
        <p:spPr>
          <a:xfrm>
            <a:off x="5667509" y="4219105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Differential pressure take 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95E46E-08B6-3D19-D75B-79EF210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INSTRUMENTATION’S POSITION</a:t>
            </a:r>
            <a:endParaRPr lang="en-GB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D658DD-FC9B-7C11-81C4-813D09CB7AB8}"/>
              </a:ext>
            </a:extLst>
          </p:cNvPr>
          <p:cNvSpPr txBox="1"/>
          <p:nvPr/>
        </p:nvSpPr>
        <p:spPr>
          <a:xfrm>
            <a:off x="380489" y="1428685"/>
            <a:ext cx="1140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The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window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gamma-ray</a:t>
            </a:r>
            <a:r>
              <a:rPr lang="pt-BR" dirty="0"/>
              <a:t> </a:t>
            </a:r>
            <a:r>
              <a:rPr lang="pt-BR" dirty="0" err="1"/>
              <a:t>densitometer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 </a:t>
            </a:r>
            <a:r>
              <a:rPr lang="pt-BR" dirty="0" err="1"/>
              <a:t>sensors</a:t>
            </a:r>
            <a:r>
              <a:rPr lang="pt-BR" dirty="0"/>
              <a:t> are </a:t>
            </a:r>
            <a:r>
              <a:rPr lang="pt-BR" dirty="0" err="1"/>
              <a:t>located</a:t>
            </a:r>
            <a:r>
              <a:rPr lang="pt-BR" dirty="0"/>
              <a:t> close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center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multiphase</a:t>
            </a: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circuits</a:t>
            </a:r>
            <a:r>
              <a:rPr lang="pt-BR" dirty="0"/>
              <a:t>, as follows: </a:t>
            </a:r>
            <a:endParaRPr lang="en-GB" dirty="0"/>
          </a:p>
        </p:txBody>
      </p:sp>
      <p:pic>
        <p:nvPicPr>
          <p:cNvPr id="36" name="Imagem 35" descr="Uma imagem contendo edifício, barco, grande, caminhão&#10;&#10;Descrição gerada automaticamente">
            <a:extLst>
              <a:ext uri="{FF2B5EF4-FFF2-40B4-BE49-F238E27FC236}">
                <a16:creationId xmlns:a16="http://schemas.microsoft.com/office/drawing/2014/main" id="{97CD35E0-80B8-6DEC-8ADF-E41304689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t="28697" r="492" b="34242"/>
          <a:stretch/>
        </p:blipFill>
        <p:spPr>
          <a:xfrm>
            <a:off x="7289263" y="4883029"/>
            <a:ext cx="4841146" cy="1549433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368CDE01-5781-C3B5-A7A1-BFD8A305EDAD}"/>
              </a:ext>
            </a:extLst>
          </p:cNvPr>
          <p:cNvSpPr/>
          <p:nvPr/>
        </p:nvSpPr>
        <p:spPr>
          <a:xfrm>
            <a:off x="7370435" y="5064124"/>
            <a:ext cx="473075" cy="909115"/>
          </a:xfrm>
          <a:prstGeom prst="roundRect">
            <a:avLst/>
          </a:prstGeom>
          <a:solidFill>
            <a:srgbClr val="00B050">
              <a:alpha val="12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F5C5F5A-982F-D0B6-307E-F9CA690C41C9}"/>
              </a:ext>
            </a:extLst>
          </p:cNvPr>
          <p:cNvSpPr txBox="1"/>
          <p:nvPr/>
        </p:nvSpPr>
        <p:spPr>
          <a:xfrm>
            <a:off x="7370435" y="6007486"/>
            <a:ext cx="572593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pt-BR" sz="500" b="1" dirty="0" err="1">
                <a:solidFill>
                  <a:schemeClr val="accent3">
                    <a:lumMod val="75000"/>
                  </a:schemeClr>
                </a:solidFill>
              </a:rPr>
              <a:t>Temperature</a:t>
            </a:r>
            <a:r>
              <a:rPr lang="pt-BR" sz="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r>
              <a:rPr lang="pt-BR" sz="500" b="1" dirty="0">
                <a:solidFill>
                  <a:schemeClr val="accent3">
                    <a:lumMod val="75000"/>
                  </a:schemeClr>
                </a:solidFill>
              </a:rPr>
              <a:t>&amp; </a:t>
            </a:r>
            <a:r>
              <a:rPr lang="pt-BR" sz="500" b="1" dirty="0" err="1">
                <a:solidFill>
                  <a:schemeClr val="accent3">
                    <a:lumMod val="75000"/>
                  </a:schemeClr>
                </a:solidFill>
              </a:rPr>
              <a:t>Pressure</a:t>
            </a:r>
            <a:endParaRPr lang="en-GB" sz="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E76A3A1-D398-6FC9-B555-F80F9E70196D}"/>
              </a:ext>
            </a:extLst>
          </p:cNvPr>
          <p:cNvSpPr/>
          <p:nvPr/>
        </p:nvSpPr>
        <p:spPr>
          <a:xfrm>
            <a:off x="9586702" y="5064125"/>
            <a:ext cx="879950" cy="847726"/>
          </a:xfrm>
          <a:prstGeom prst="roundRect">
            <a:avLst>
              <a:gd name="adj" fmla="val 7647"/>
            </a:avLst>
          </a:prstGeom>
          <a:solidFill>
            <a:srgbClr val="00B050">
              <a:alpha val="12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8EA3E58-8FBA-6DC2-E8CE-A7655ECF522B}"/>
              </a:ext>
            </a:extLst>
          </p:cNvPr>
          <p:cNvSpPr txBox="1"/>
          <p:nvPr/>
        </p:nvSpPr>
        <p:spPr>
          <a:xfrm>
            <a:off x="9627792" y="5959646"/>
            <a:ext cx="817853" cy="1692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500" b="1" dirty="0" err="1">
                <a:solidFill>
                  <a:schemeClr val="accent3">
                    <a:lumMod val="75000"/>
                  </a:schemeClr>
                </a:solidFill>
              </a:rPr>
              <a:t>Visualisation</a:t>
            </a:r>
            <a:r>
              <a:rPr lang="en-US" sz="500" b="1" dirty="0">
                <a:solidFill>
                  <a:schemeClr val="accent3">
                    <a:lumMod val="75000"/>
                  </a:schemeClr>
                </a:solidFill>
              </a:rPr>
              <a:t> Window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84251BEC-39B2-BDE3-70BC-78AB6B5C8D8E}"/>
              </a:ext>
            </a:extLst>
          </p:cNvPr>
          <p:cNvSpPr/>
          <p:nvPr/>
        </p:nvSpPr>
        <p:spPr>
          <a:xfrm>
            <a:off x="10466651" y="5708649"/>
            <a:ext cx="1642471" cy="71439"/>
          </a:xfrm>
          <a:prstGeom prst="roundRect">
            <a:avLst>
              <a:gd name="adj" fmla="val 7647"/>
            </a:avLst>
          </a:prstGeom>
          <a:solidFill>
            <a:srgbClr val="00B050">
              <a:alpha val="12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7F7C70E-EB75-3C78-131B-246892599CE5}"/>
              </a:ext>
            </a:extLst>
          </p:cNvPr>
          <p:cNvSpPr txBox="1"/>
          <p:nvPr/>
        </p:nvSpPr>
        <p:spPr>
          <a:xfrm>
            <a:off x="11374626" y="5803962"/>
            <a:ext cx="734496" cy="1692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500" b="1" dirty="0">
                <a:solidFill>
                  <a:schemeClr val="accent3">
                    <a:lumMod val="75000"/>
                  </a:schemeClr>
                </a:solidFill>
              </a:rPr>
              <a:t>Dif. Pressure takes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A49DA0C-502F-62B2-8EB2-0151D996031F}"/>
              </a:ext>
            </a:extLst>
          </p:cNvPr>
          <p:cNvSpPr/>
          <p:nvPr/>
        </p:nvSpPr>
        <p:spPr>
          <a:xfrm>
            <a:off x="10691829" y="5226051"/>
            <a:ext cx="682797" cy="781436"/>
          </a:xfrm>
          <a:prstGeom prst="roundRect">
            <a:avLst>
              <a:gd name="adj" fmla="val 7647"/>
            </a:avLst>
          </a:prstGeom>
          <a:solidFill>
            <a:srgbClr val="FFFF00">
              <a:alpha val="12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8D20238-DA1C-8C87-11DA-8B31149A4D37}"/>
              </a:ext>
            </a:extLst>
          </p:cNvPr>
          <p:cNvSpPr txBox="1"/>
          <p:nvPr/>
        </p:nvSpPr>
        <p:spPr>
          <a:xfrm>
            <a:off x="10645148" y="6029495"/>
            <a:ext cx="591829" cy="246221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500" b="1" dirty="0">
                <a:solidFill>
                  <a:schemeClr val="accent3">
                    <a:lumMod val="75000"/>
                  </a:schemeClr>
                </a:solidFill>
              </a:rPr>
              <a:t>Gamma ray</a:t>
            </a:r>
          </a:p>
          <a:p>
            <a:r>
              <a:rPr lang="en-US" sz="500" b="1" dirty="0">
                <a:solidFill>
                  <a:schemeClr val="accent3">
                    <a:lumMod val="75000"/>
                  </a:schemeClr>
                </a:solidFill>
              </a:rPr>
              <a:t>densitometer 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568E698B-64D9-D807-6826-2DB353B35DA4}"/>
              </a:ext>
            </a:extLst>
          </p:cNvPr>
          <p:cNvCxnSpPr>
            <a:cxnSpLocks/>
          </p:cNvCxnSpPr>
          <p:nvPr/>
        </p:nvCxnSpPr>
        <p:spPr>
          <a:xfrm>
            <a:off x="4358186" y="4442218"/>
            <a:ext cx="1124172" cy="3923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25FC829-0617-2FCE-2C1D-29D19A87C4C7}"/>
              </a:ext>
            </a:extLst>
          </p:cNvPr>
          <p:cNvSpPr txBox="1"/>
          <p:nvPr/>
        </p:nvSpPr>
        <p:spPr>
          <a:xfrm>
            <a:off x="5443886" y="4736340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/>
              <a:t>Differential pressure take 2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9786802F-A63B-1B2F-3C38-C80DB5F5FFBE}"/>
              </a:ext>
            </a:extLst>
          </p:cNvPr>
          <p:cNvCxnSpPr>
            <a:cxnSpLocks/>
          </p:cNvCxnSpPr>
          <p:nvPr/>
        </p:nvCxnSpPr>
        <p:spPr>
          <a:xfrm>
            <a:off x="959611" y="5371440"/>
            <a:ext cx="26641" cy="773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F778AF1-E3F1-C980-AA17-B3487C954CD3}"/>
              </a:ext>
            </a:extLst>
          </p:cNvPr>
          <p:cNvSpPr txBox="1"/>
          <p:nvPr/>
        </p:nvSpPr>
        <p:spPr>
          <a:xfrm>
            <a:off x="861952" y="6108013"/>
            <a:ext cx="11657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solidFill>
                  <a:srgbClr val="FF0000"/>
                </a:solidFill>
              </a:rPr>
              <a:t>End of the curve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C690C0B3-2153-ADBA-C6E2-7BF3CF233876}"/>
              </a:ext>
            </a:extLst>
          </p:cNvPr>
          <p:cNvSpPr txBox="1"/>
          <p:nvPr/>
        </p:nvSpPr>
        <p:spPr>
          <a:xfrm>
            <a:off x="9828058" y="4342844"/>
            <a:ext cx="2264081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/>
              <a:t>HP = High </a:t>
            </a:r>
            <a:r>
              <a:rPr lang="pt-BR" sz="1200" dirty="0" err="1"/>
              <a:t>Pressure</a:t>
            </a:r>
            <a:r>
              <a:rPr lang="pt-BR" sz="1200" dirty="0"/>
              <a:t> (</a:t>
            </a:r>
            <a:r>
              <a:rPr lang="pt-BR" sz="1200" dirty="0" err="1"/>
              <a:t>red</a:t>
            </a:r>
            <a:r>
              <a:rPr lang="pt-BR" sz="1200" dirty="0"/>
              <a:t> </a:t>
            </a:r>
            <a:r>
              <a:rPr lang="pt-BR" sz="1200" dirty="0" err="1"/>
              <a:t>line</a:t>
            </a:r>
            <a:r>
              <a:rPr lang="pt-BR" sz="1200" dirty="0"/>
              <a:t>)</a:t>
            </a:r>
          </a:p>
          <a:p>
            <a:r>
              <a:rPr lang="pt-BR" sz="1200" dirty="0"/>
              <a:t>LP = </a:t>
            </a:r>
            <a:r>
              <a:rPr lang="pt-BR" sz="1200" dirty="0" err="1"/>
              <a:t>Low</a:t>
            </a:r>
            <a:r>
              <a:rPr lang="pt-BR" sz="1200" dirty="0"/>
              <a:t> </a:t>
            </a:r>
            <a:r>
              <a:rPr lang="pt-BR" sz="1200" dirty="0" err="1"/>
              <a:t>Pressure</a:t>
            </a:r>
            <a:r>
              <a:rPr lang="pt-BR" sz="1200" dirty="0"/>
              <a:t> (Orange </a:t>
            </a:r>
            <a:r>
              <a:rPr lang="pt-BR" sz="1200" dirty="0" err="1"/>
              <a:t>line</a:t>
            </a:r>
            <a:r>
              <a:rPr lang="pt-BR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267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5E46E-08B6-3D19-D75B-79EF2104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MAIN DIMENSIONS</a:t>
            </a:r>
            <a:endParaRPr lang="en-GB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8540E7FC-5822-13FD-24AC-8964E3CC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15" y="1690688"/>
            <a:ext cx="9437080" cy="45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5EF3CAC-8BED-05A5-1BAA-938696004C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495289"/>
            <a:ext cx="3017578" cy="39975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50E714-8829-F260-187C-AF6C5C15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MIXTURES OPTIONS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469550-19B2-22D2-D46E-ABDB404325D0}"/>
              </a:ext>
            </a:extLst>
          </p:cNvPr>
          <p:cNvSpPr txBox="1"/>
          <p:nvPr/>
        </p:nvSpPr>
        <p:spPr>
          <a:xfrm>
            <a:off x="2072148" y="2324197"/>
            <a:ext cx="21834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For setups 1, 2 &amp; 3 :</a:t>
            </a:r>
            <a:endParaRPr lang="en-GB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5C89E68-A281-46B6-58CF-773093C6A13B}"/>
              </a:ext>
            </a:extLst>
          </p:cNvPr>
          <p:cNvCxnSpPr>
            <a:cxnSpLocks/>
          </p:cNvCxnSpPr>
          <p:nvPr/>
        </p:nvCxnSpPr>
        <p:spPr>
          <a:xfrm flipH="1" flipV="1">
            <a:off x="3677394" y="3860217"/>
            <a:ext cx="720000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3445E1-A0CD-F1BB-5664-70F1E3A5505C}"/>
              </a:ext>
            </a:extLst>
          </p:cNvPr>
          <p:cNvSpPr txBox="1"/>
          <p:nvPr/>
        </p:nvSpPr>
        <p:spPr>
          <a:xfrm>
            <a:off x="10173185" y="88232"/>
            <a:ext cx="1922321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000" dirty="0"/>
              <a:t>HP = High </a:t>
            </a:r>
            <a:r>
              <a:rPr lang="pt-BR" sz="1000" dirty="0" err="1"/>
              <a:t>Pressure</a:t>
            </a:r>
            <a:r>
              <a:rPr lang="pt-BR" sz="1000" dirty="0"/>
              <a:t> (</a:t>
            </a:r>
            <a:r>
              <a:rPr lang="pt-BR" sz="1000" dirty="0" err="1"/>
              <a:t>red</a:t>
            </a:r>
            <a:r>
              <a:rPr lang="pt-BR" sz="1000" dirty="0"/>
              <a:t> </a:t>
            </a:r>
            <a:r>
              <a:rPr lang="pt-BR" sz="1000" dirty="0" err="1"/>
              <a:t>line</a:t>
            </a:r>
            <a:r>
              <a:rPr lang="pt-BR" sz="1000" dirty="0"/>
              <a:t>)</a:t>
            </a:r>
          </a:p>
          <a:p>
            <a:r>
              <a:rPr lang="pt-BR" sz="1000" dirty="0"/>
              <a:t>LP = </a:t>
            </a:r>
            <a:r>
              <a:rPr lang="pt-BR" sz="1000" dirty="0" err="1"/>
              <a:t>Low</a:t>
            </a:r>
            <a:r>
              <a:rPr lang="pt-BR" sz="1000" dirty="0"/>
              <a:t> </a:t>
            </a:r>
            <a:r>
              <a:rPr lang="pt-BR" sz="1000" dirty="0" err="1"/>
              <a:t>Pressure</a:t>
            </a:r>
            <a:r>
              <a:rPr lang="pt-BR" sz="1000" dirty="0"/>
              <a:t> (Orange </a:t>
            </a:r>
            <a:r>
              <a:rPr lang="pt-BR" sz="1000" dirty="0" err="1"/>
              <a:t>line</a:t>
            </a:r>
            <a:r>
              <a:rPr lang="pt-BR" sz="1000" dirty="0"/>
              <a:t>)</a:t>
            </a:r>
            <a:endParaRPr lang="en-GB" sz="1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E74DDE-1A2A-314B-3F32-2A50B2E766F9}"/>
              </a:ext>
            </a:extLst>
          </p:cNvPr>
          <p:cNvSpPr txBox="1"/>
          <p:nvPr/>
        </p:nvSpPr>
        <p:spPr>
          <a:xfrm>
            <a:off x="4396892" y="3675551"/>
            <a:ext cx="16193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HP Oil (liquid)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895DAC47-3122-1FFA-041B-47571017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0635"/>
              </p:ext>
            </p:extLst>
          </p:nvPr>
        </p:nvGraphicFramePr>
        <p:xfrm>
          <a:off x="6429679" y="88232"/>
          <a:ext cx="3690173" cy="2306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2311">
                  <a:extLst>
                    <a:ext uri="{9D8B030D-6E8A-4147-A177-3AD203B41FA5}">
                      <a16:colId xmlns:a16="http://schemas.microsoft.com/office/drawing/2014/main" val="3428699193"/>
                    </a:ext>
                  </a:extLst>
                </a:gridCol>
                <a:gridCol w="1248931">
                  <a:extLst>
                    <a:ext uri="{9D8B030D-6E8A-4147-A177-3AD203B41FA5}">
                      <a16:colId xmlns:a16="http://schemas.microsoft.com/office/drawing/2014/main" val="3763911887"/>
                    </a:ext>
                  </a:extLst>
                </a:gridCol>
                <a:gridCol w="1248931">
                  <a:extLst>
                    <a:ext uri="{9D8B030D-6E8A-4147-A177-3AD203B41FA5}">
                      <a16:colId xmlns:a16="http://schemas.microsoft.com/office/drawing/2014/main" val="2991687298"/>
                    </a:ext>
                  </a:extLst>
                </a:gridCol>
              </a:tblGrid>
              <a:tr h="14323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High pressure line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Low pressure line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96213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operating pressure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15 bar(a)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7 bar(a)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6752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Temperature range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20 ºC – 50 ºC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15ºC – 50 ºC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74962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gas flow rate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463 Nm³/h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268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8155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liquid flow rate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60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60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75814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Liquid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Lubrax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Turbina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22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Lubrax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Turbina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22 / Water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803633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Gas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Sulphur hexafluoride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Air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63959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Line sizes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1", 2"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2"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9184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Density Ratio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&gt;500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24236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Horizontal line length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30 m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30 m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8160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Inclinations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-90º to 90º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-90º a 90º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11327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E59245D-842F-B1A0-AAE8-CB59C797F546}"/>
              </a:ext>
            </a:extLst>
          </p:cNvPr>
          <p:cNvCxnSpPr>
            <a:cxnSpLocks/>
          </p:cNvCxnSpPr>
          <p:nvPr/>
        </p:nvCxnSpPr>
        <p:spPr>
          <a:xfrm flipH="1" flipV="1">
            <a:off x="3677394" y="3119704"/>
            <a:ext cx="720000" cy="0"/>
          </a:xfrm>
          <a:prstGeom prst="straightConnector1">
            <a:avLst/>
          </a:prstGeom>
          <a:ln w="63500">
            <a:solidFill>
              <a:srgbClr val="8E8B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FEAC37-7F0C-46BF-016B-118DB08BD080}"/>
              </a:ext>
            </a:extLst>
          </p:cNvPr>
          <p:cNvSpPr txBox="1"/>
          <p:nvPr/>
        </p:nvSpPr>
        <p:spPr>
          <a:xfrm>
            <a:off x="4396892" y="2935038"/>
            <a:ext cx="14568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E8B00"/>
                </a:solidFill>
              </a:rPr>
              <a:t>HP SF6 (gas)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29F1A70-D190-DAF7-3FCB-D609C7DC7D50}"/>
              </a:ext>
            </a:extLst>
          </p:cNvPr>
          <p:cNvCxnSpPr>
            <a:cxnSpLocks/>
          </p:cNvCxnSpPr>
          <p:nvPr/>
        </p:nvCxnSpPr>
        <p:spPr>
          <a:xfrm flipH="1" flipV="1">
            <a:off x="3691352" y="5421041"/>
            <a:ext cx="720000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59C2FA-8922-9BC7-E38E-946A558A2C17}"/>
              </a:ext>
            </a:extLst>
          </p:cNvPr>
          <p:cNvSpPr txBox="1"/>
          <p:nvPr/>
        </p:nvSpPr>
        <p:spPr>
          <a:xfrm>
            <a:off x="4410850" y="5236375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LP Oil (liquid)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EA43ED3-13E8-9A9B-D37C-548BE16E0320}"/>
              </a:ext>
            </a:extLst>
          </p:cNvPr>
          <p:cNvCxnSpPr>
            <a:cxnSpLocks/>
          </p:cNvCxnSpPr>
          <p:nvPr/>
        </p:nvCxnSpPr>
        <p:spPr>
          <a:xfrm flipH="1" flipV="1">
            <a:off x="3691352" y="4820128"/>
            <a:ext cx="720000" cy="0"/>
          </a:xfrm>
          <a:prstGeom prst="straightConnector1">
            <a:avLst/>
          </a:prstGeom>
          <a:ln w="63500">
            <a:solidFill>
              <a:srgbClr val="0066FF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DCB2A4-4C7E-4649-B878-84EA931B5F15}"/>
              </a:ext>
            </a:extLst>
          </p:cNvPr>
          <p:cNvSpPr txBox="1"/>
          <p:nvPr/>
        </p:nvSpPr>
        <p:spPr>
          <a:xfrm>
            <a:off x="4410850" y="4635462"/>
            <a:ext cx="13238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LP Air (gas)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BBD07B40-4661-3E9F-B9D9-61C969ED03CF}"/>
              </a:ext>
            </a:extLst>
          </p:cNvPr>
          <p:cNvCxnSpPr>
            <a:cxnSpLocks/>
          </p:cNvCxnSpPr>
          <p:nvPr/>
        </p:nvCxnSpPr>
        <p:spPr>
          <a:xfrm flipH="1" flipV="1">
            <a:off x="3680132" y="6172612"/>
            <a:ext cx="720000" cy="0"/>
          </a:xfrm>
          <a:prstGeom prst="straightConnector1">
            <a:avLst/>
          </a:prstGeom>
          <a:ln w="63500">
            <a:solidFill>
              <a:srgbClr val="0099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6F91C43-0992-70B6-A2F8-CD41499E8068}"/>
              </a:ext>
            </a:extLst>
          </p:cNvPr>
          <p:cNvSpPr txBox="1"/>
          <p:nvPr/>
        </p:nvSpPr>
        <p:spPr>
          <a:xfrm>
            <a:off x="4399630" y="5987946"/>
            <a:ext cx="1892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00"/>
                </a:solidFill>
              </a:rPr>
              <a:t>LP Water (liquid)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99FC86E-7FD1-D1F6-FA6C-C247AAE6EA1E}"/>
              </a:ext>
            </a:extLst>
          </p:cNvPr>
          <p:cNvSpPr txBox="1"/>
          <p:nvPr/>
        </p:nvSpPr>
        <p:spPr>
          <a:xfrm>
            <a:off x="7246195" y="3329106"/>
            <a:ext cx="16589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*setups 1 &amp; 2 :</a:t>
            </a:r>
            <a:endParaRPr lang="en-GB" b="1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A1935141-99D2-BBE2-0C75-6EB05405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176" y="3575329"/>
            <a:ext cx="2662609" cy="2710241"/>
          </a:xfrm>
          <a:prstGeom prst="rect">
            <a:avLst/>
          </a:prstGeom>
        </p:spPr>
      </p:pic>
      <p:sp>
        <p:nvSpPr>
          <p:cNvPr id="40" name="Elipse 39">
            <a:extLst>
              <a:ext uri="{FF2B5EF4-FFF2-40B4-BE49-F238E27FC236}">
                <a16:creationId xmlns:a16="http://schemas.microsoft.com/office/drawing/2014/main" id="{409A0C82-C15F-5AAA-9A1B-65AAB16D5CAE}"/>
              </a:ext>
            </a:extLst>
          </p:cNvPr>
          <p:cNvSpPr/>
          <p:nvPr/>
        </p:nvSpPr>
        <p:spPr>
          <a:xfrm>
            <a:off x="11015073" y="4271856"/>
            <a:ext cx="426320" cy="411493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B7A111AA-87DD-C5D0-BBB0-0367CCFFCA97}"/>
              </a:ext>
            </a:extLst>
          </p:cNvPr>
          <p:cNvCxnSpPr>
            <a:cxnSpLocks/>
            <a:stCxn id="40" idx="4"/>
            <a:endCxn id="42" idx="0"/>
          </p:cNvCxnSpPr>
          <p:nvPr/>
        </p:nvCxnSpPr>
        <p:spPr>
          <a:xfrm flipH="1">
            <a:off x="10580659" y="4683349"/>
            <a:ext cx="647574" cy="1475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5C61988-BBC6-2BC9-9E4F-C7B1C77E3AB1}"/>
              </a:ext>
            </a:extLst>
          </p:cNvPr>
          <p:cNvSpPr txBox="1"/>
          <p:nvPr/>
        </p:nvSpPr>
        <p:spPr>
          <a:xfrm>
            <a:off x="10092384" y="6158612"/>
            <a:ext cx="9765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>
                <a:solidFill>
                  <a:srgbClr val="FF0000"/>
                </a:solidFill>
              </a:rPr>
              <a:t>Closed ends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14B1ACDA-1EF3-D93F-CE9E-54E6C8AA7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10" y="3978309"/>
            <a:ext cx="2184870" cy="2246349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F9FB311D-5E16-54B2-AA61-7F1293C48AAB}"/>
              </a:ext>
            </a:extLst>
          </p:cNvPr>
          <p:cNvSpPr txBox="1"/>
          <p:nvPr/>
        </p:nvSpPr>
        <p:spPr>
          <a:xfrm>
            <a:off x="10319482" y="3342642"/>
            <a:ext cx="11219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*setup 3: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0257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5EF3CAC-8BED-05A5-1BAA-938696004C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495289"/>
            <a:ext cx="3017578" cy="39975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50E714-8829-F260-187C-AF6C5C15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MIXTURES OPTIONS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469550-19B2-22D2-D46E-ABDB404325D0}"/>
              </a:ext>
            </a:extLst>
          </p:cNvPr>
          <p:cNvSpPr txBox="1"/>
          <p:nvPr/>
        </p:nvSpPr>
        <p:spPr>
          <a:xfrm>
            <a:off x="2072148" y="2324197"/>
            <a:ext cx="14540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For setup 4 :</a:t>
            </a:r>
            <a:endParaRPr lang="en-GB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5C89E68-A281-46B6-58CF-773093C6A13B}"/>
              </a:ext>
            </a:extLst>
          </p:cNvPr>
          <p:cNvCxnSpPr>
            <a:cxnSpLocks/>
          </p:cNvCxnSpPr>
          <p:nvPr/>
        </p:nvCxnSpPr>
        <p:spPr>
          <a:xfrm flipH="1" flipV="1">
            <a:off x="3677394" y="3860217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3445E1-A0CD-F1BB-5664-70F1E3A5505C}"/>
              </a:ext>
            </a:extLst>
          </p:cNvPr>
          <p:cNvSpPr txBox="1"/>
          <p:nvPr/>
        </p:nvSpPr>
        <p:spPr>
          <a:xfrm>
            <a:off x="10173185" y="88232"/>
            <a:ext cx="1922321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000" dirty="0"/>
              <a:t>HP = High </a:t>
            </a:r>
            <a:r>
              <a:rPr lang="pt-BR" sz="1000" dirty="0" err="1"/>
              <a:t>Pressure</a:t>
            </a:r>
            <a:r>
              <a:rPr lang="pt-BR" sz="1000" dirty="0"/>
              <a:t> (</a:t>
            </a:r>
            <a:r>
              <a:rPr lang="pt-BR" sz="1000" dirty="0" err="1"/>
              <a:t>red</a:t>
            </a:r>
            <a:r>
              <a:rPr lang="pt-BR" sz="1000" dirty="0"/>
              <a:t> </a:t>
            </a:r>
            <a:r>
              <a:rPr lang="pt-BR" sz="1000" dirty="0" err="1"/>
              <a:t>line</a:t>
            </a:r>
            <a:r>
              <a:rPr lang="pt-BR" sz="1000" dirty="0"/>
              <a:t>)</a:t>
            </a:r>
          </a:p>
          <a:p>
            <a:r>
              <a:rPr lang="pt-BR" sz="1000" dirty="0"/>
              <a:t>LP = </a:t>
            </a:r>
            <a:r>
              <a:rPr lang="pt-BR" sz="1000" dirty="0" err="1"/>
              <a:t>Low</a:t>
            </a:r>
            <a:r>
              <a:rPr lang="pt-BR" sz="1000" dirty="0"/>
              <a:t> </a:t>
            </a:r>
            <a:r>
              <a:rPr lang="pt-BR" sz="1000" dirty="0" err="1"/>
              <a:t>Pressure</a:t>
            </a:r>
            <a:r>
              <a:rPr lang="pt-BR" sz="1000" dirty="0"/>
              <a:t> (Orange </a:t>
            </a:r>
            <a:r>
              <a:rPr lang="pt-BR" sz="1000" dirty="0" err="1"/>
              <a:t>line</a:t>
            </a:r>
            <a:r>
              <a:rPr lang="pt-BR" sz="1000" dirty="0"/>
              <a:t>)</a:t>
            </a:r>
            <a:endParaRPr lang="en-GB" sz="1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E74DDE-1A2A-314B-3F32-2A50B2E766F9}"/>
              </a:ext>
            </a:extLst>
          </p:cNvPr>
          <p:cNvSpPr txBox="1"/>
          <p:nvPr/>
        </p:nvSpPr>
        <p:spPr>
          <a:xfrm>
            <a:off x="4396892" y="3675551"/>
            <a:ext cx="13740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Closed end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895DAC47-3122-1FFA-041B-47571017BF03}"/>
              </a:ext>
            </a:extLst>
          </p:cNvPr>
          <p:cNvGraphicFramePr>
            <a:graphicFrameLocks noGrp="1"/>
          </p:cNvGraphicFramePr>
          <p:nvPr/>
        </p:nvGraphicFramePr>
        <p:xfrm>
          <a:off x="6429679" y="88232"/>
          <a:ext cx="3690173" cy="2306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2311">
                  <a:extLst>
                    <a:ext uri="{9D8B030D-6E8A-4147-A177-3AD203B41FA5}">
                      <a16:colId xmlns:a16="http://schemas.microsoft.com/office/drawing/2014/main" val="3428699193"/>
                    </a:ext>
                  </a:extLst>
                </a:gridCol>
                <a:gridCol w="1248931">
                  <a:extLst>
                    <a:ext uri="{9D8B030D-6E8A-4147-A177-3AD203B41FA5}">
                      <a16:colId xmlns:a16="http://schemas.microsoft.com/office/drawing/2014/main" val="3763911887"/>
                    </a:ext>
                  </a:extLst>
                </a:gridCol>
                <a:gridCol w="1248931">
                  <a:extLst>
                    <a:ext uri="{9D8B030D-6E8A-4147-A177-3AD203B41FA5}">
                      <a16:colId xmlns:a16="http://schemas.microsoft.com/office/drawing/2014/main" val="2991687298"/>
                    </a:ext>
                  </a:extLst>
                </a:gridCol>
              </a:tblGrid>
              <a:tr h="14323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High pressure line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Low pressure line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96213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operating pressure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15 bar(a)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7 bar(a)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6752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Temperature range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20 ºC – 50 ºC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15ºC – 50 ºC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174962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gas flow rate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463 Nm³/h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268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8155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Max liquid flow rate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60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60 m³/h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75814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Liquid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Lubrax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Turbina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22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Lubrax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b="0" u="none" strike="noStrike" noProof="0" dirty="0" err="1">
                          <a:solidFill>
                            <a:schemeClr val="bg1"/>
                          </a:solidFill>
                          <a:effectLst/>
                        </a:rPr>
                        <a:t>Turbina</a:t>
                      </a: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 22 / Water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803633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Gas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Sulphur hexafluoride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Air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363959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Line sizes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1", 2"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2"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9184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Density Ratio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&gt;500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24236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Horizontal line length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30 m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30 m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81605"/>
                  </a:ext>
                </a:extLst>
              </a:tr>
              <a:tr h="17693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Inclinations</a:t>
                      </a:r>
                      <a:endParaRPr lang="en-US" sz="14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-90º to 90º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25400" marB="2540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B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-90º a 90º</a:t>
                      </a:r>
                      <a:endParaRPr lang="en-US" sz="140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" marR="635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11327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E59245D-842F-B1A0-AAE8-CB59C797F546}"/>
              </a:ext>
            </a:extLst>
          </p:cNvPr>
          <p:cNvCxnSpPr>
            <a:cxnSpLocks/>
          </p:cNvCxnSpPr>
          <p:nvPr/>
        </p:nvCxnSpPr>
        <p:spPr>
          <a:xfrm flipH="1" flipV="1">
            <a:off x="3677394" y="3119704"/>
            <a:ext cx="720000" cy="0"/>
          </a:xfrm>
          <a:prstGeom prst="straightConnector1">
            <a:avLst/>
          </a:prstGeom>
          <a:ln w="63500">
            <a:solidFill>
              <a:srgbClr val="8E8B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FEAC37-7F0C-46BF-016B-118DB08BD080}"/>
              </a:ext>
            </a:extLst>
          </p:cNvPr>
          <p:cNvSpPr txBox="1"/>
          <p:nvPr/>
        </p:nvSpPr>
        <p:spPr>
          <a:xfrm>
            <a:off x="4396892" y="2935038"/>
            <a:ext cx="14568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8E8B00"/>
                </a:solidFill>
              </a:rPr>
              <a:t>HP SF6 (gas)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29F1A70-D190-DAF7-3FCB-D609C7DC7D50}"/>
              </a:ext>
            </a:extLst>
          </p:cNvPr>
          <p:cNvCxnSpPr>
            <a:cxnSpLocks/>
          </p:cNvCxnSpPr>
          <p:nvPr/>
        </p:nvCxnSpPr>
        <p:spPr>
          <a:xfrm flipH="1" flipV="1">
            <a:off x="3691352" y="5421041"/>
            <a:ext cx="705540" cy="393426"/>
          </a:xfrm>
          <a:prstGeom prst="straightConnector1">
            <a:avLst/>
          </a:prstGeom>
          <a:ln w="63500">
            <a:solidFill>
              <a:srgbClr val="FF00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EA43ED3-13E8-9A9B-D37C-548BE16E0320}"/>
              </a:ext>
            </a:extLst>
          </p:cNvPr>
          <p:cNvCxnSpPr>
            <a:cxnSpLocks/>
          </p:cNvCxnSpPr>
          <p:nvPr/>
        </p:nvCxnSpPr>
        <p:spPr>
          <a:xfrm flipH="1" flipV="1">
            <a:off x="3691352" y="4820128"/>
            <a:ext cx="720000" cy="0"/>
          </a:xfrm>
          <a:prstGeom prst="straightConnector1">
            <a:avLst/>
          </a:prstGeom>
          <a:ln w="63500">
            <a:solidFill>
              <a:srgbClr val="0066FF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DCB2A4-4C7E-4649-B878-84EA931B5F15}"/>
              </a:ext>
            </a:extLst>
          </p:cNvPr>
          <p:cNvSpPr txBox="1"/>
          <p:nvPr/>
        </p:nvSpPr>
        <p:spPr>
          <a:xfrm>
            <a:off x="4410850" y="4635462"/>
            <a:ext cx="13238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LP Air (gas)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BBD07B40-4661-3E9F-B9D9-61C969ED03CF}"/>
              </a:ext>
            </a:extLst>
          </p:cNvPr>
          <p:cNvCxnSpPr>
            <a:cxnSpLocks/>
          </p:cNvCxnSpPr>
          <p:nvPr/>
        </p:nvCxnSpPr>
        <p:spPr>
          <a:xfrm flipH="1">
            <a:off x="3680132" y="5814467"/>
            <a:ext cx="716760" cy="358145"/>
          </a:xfrm>
          <a:prstGeom prst="straightConnector1">
            <a:avLst/>
          </a:prstGeom>
          <a:ln w="63500">
            <a:solidFill>
              <a:srgbClr val="FF00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6F91C43-0992-70B6-A2F8-CD41499E8068}"/>
              </a:ext>
            </a:extLst>
          </p:cNvPr>
          <p:cNvSpPr txBox="1"/>
          <p:nvPr/>
        </p:nvSpPr>
        <p:spPr>
          <a:xfrm>
            <a:off x="4408112" y="5638694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Closed ends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8AF3E0-53C0-57C4-2892-36F7B7FB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21568"/>
          <a:stretch/>
        </p:blipFill>
        <p:spPr>
          <a:xfrm>
            <a:off x="6587715" y="3304370"/>
            <a:ext cx="2812137" cy="3557837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BA93EC7-4481-0C5A-2BDD-3E63D64EC911}"/>
              </a:ext>
            </a:extLst>
          </p:cNvPr>
          <p:cNvCxnSpPr>
            <a:cxnSpLocks/>
          </p:cNvCxnSpPr>
          <p:nvPr/>
        </p:nvCxnSpPr>
        <p:spPr>
          <a:xfrm flipH="1">
            <a:off x="9360744" y="3999223"/>
            <a:ext cx="514298" cy="170706"/>
          </a:xfrm>
          <a:prstGeom prst="straightConnector1">
            <a:avLst/>
          </a:prstGeom>
          <a:ln w="44450">
            <a:solidFill>
              <a:srgbClr val="C000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AB434-F7A0-757B-0A4E-AA00F8EA9C72}"/>
              </a:ext>
            </a:extLst>
          </p:cNvPr>
          <p:cNvSpPr txBox="1"/>
          <p:nvPr/>
        </p:nvSpPr>
        <p:spPr>
          <a:xfrm rot="20640240">
            <a:off x="9780982" y="3617755"/>
            <a:ext cx="16193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 Oil (liquid)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161C481-F51E-B76A-FF99-1D422CFE0314}"/>
              </a:ext>
            </a:extLst>
          </p:cNvPr>
          <p:cNvCxnSpPr>
            <a:cxnSpLocks/>
          </p:cNvCxnSpPr>
          <p:nvPr/>
        </p:nvCxnSpPr>
        <p:spPr>
          <a:xfrm flipH="1">
            <a:off x="9371042" y="4232275"/>
            <a:ext cx="582583" cy="192063"/>
          </a:xfrm>
          <a:prstGeom prst="straightConnector1">
            <a:avLst/>
          </a:prstGeom>
          <a:ln w="44450">
            <a:solidFill>
              <a:srgbClr val="FF9900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4760D69-7462-F225-9461-635C5E9D7040}"/>
              </a:ext>
            </a:extLst>
          </p:cNvPr>
          <p:cNvSpPr txBox="1"/>
          <p:nvPr/>
        </p:nvSpPr>
        <p:spPr>
          <a:xfrm rot="20644244">
            <a:off x="9965419" y="3838972"/>
            <a:ext cx="189205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LP Water (liquid)</a:t>
            </a:r>
          </a:p>
          <a:p>
            <a:r>
              <a:rPr lang="en-US" b="1" dirty="0">
                <a:solidFill>
                  <a:srgbClr val="FF9900"/>
                </a:solidFill>
              </a:rPr>
              <a:t>or </a:t>
            </a:r>
          </a:p>
          <a:p>
            <a:r>
              <a:rPr lang="en-US" b="1" dirty="0">
                <a:solidFill>
                  <a:srgbClr val="FF9900"/>
                </a:solidFill>
              </a:rPr>
              <a:t>LP Oil (liquid)</a:t>
            </a:r>
          </a:p>
        </p:txBody>
      </p:sp>
    </p:spTree>
    <p:extLst>
      <p:ext uri="{BB962C8B-B14F-4D97-AF65-F5344CB8AC3E}">
        <p14:creationId xmlns:p14="http://schemas.microsoft.com/office/powerpoint/2010/main" val="369250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6E974-C1FD-82E9-8FCF-D77AE8C8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High </a:t>
            </a:r>
            <a:r>
              <a:rPr lang="pt-BR" dirty="0" err="1"/>
              <a:t>pressure</a:t>
            </a:r>
            <a:r>
              <a:rPr lang="pt-BR" dirty="0"/>
              <a:t> - Setup 1 </a:t>
            </a:r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1820AB-8FF0-2708-DE6F-CD8954A4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76" y="1419517"/>
            <a:ext cx="5859164" cy="36964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8E92E7E-AFF1-E345-D4EB-5C94A26C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90" y="2797415"/>
            <a:ext cx="2825168" cy="2060771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632B3683-6B4F-BAEB-8111-F8B151C16882}"/>
              </a:ext>
            </a:extLst>
          </p:cNvPr>
          <p:cNvSpPr/>
          <p:nvPr/>
        </p:nvSpPr>
        <p:spPr>
          <a:xfrm rot="5140629">
            <a:off x="6285025" y="3000350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A9F78664-ED14-B2DC-20BF-846262469D0A}"/>
              </a:ext>
            </a:extLst>
          </p:cNvPr>
          <p:cNvSpPr/>
          <p:nvPr/>
        </p:nvSpPr>
        <p:spPr>
          <a:xfrm rot="21016841">
            <a:off x="7316481" y="3081868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CFC331-5DD6-91FB-DB7B-D3FD1660AD75}"/>
              </a:ext>
            </a:extLst>
          </p:cNvPr>
          <p:cNvSpPr txBox="1"/>
          <p:nvPr/>
        </p:nvSpPr>
        <p:spPr>
          <a:xfrm>
            <a:off x="7845692" y="31497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5435F4-37F3-238F-8E43-CE2BF4B7AB31}"/>
              </a:ext>
            </a:extLst>
          </p:cNvPr>
          <p:cNvSpPr txBox="1"/>
          <p:nvPr/>
        </p:nvSpPr>
        <p:spPr>
          <a:xfrm>
            <a:off x="5882005" y="259180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7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6E974-C1FD-82E9-8FCF-D77AE8C8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High </a:t>
            </a:r>
            <a:r>
              <a:rPr lang="pt-BR" dirty="0" err="1"/>
              <a:t>pressure</a:t>
            </a:r>
            <a:r>
              <a:rPr lang="pt-BR" dirty="0"/>
              <a:t> - Setup 2 </a:t>
            </a:r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92E7E-AFF1-E345-D4EB-5C94A26C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2" y="2302684"/>
            <a:ext cx="3335302" cy="2432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2922BA-E579-7ABA-75B4-919634953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02" y="1731519"/>
            <a:ext cx="5760000" cy="3004045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5BA87D53-629C-94B6-0101-5157A47AFEBA}"/>
              </a:ext>
            </a:extLst>
          </p:cNvPr>
          <p:cNvSpPr/>
          <p:nvPr/>
        </p:nvSpPr>
        <p:spPr>
          <a:xfrm rot="5140629">
            <a:off x="6800862" y="3328873"/>
            <a:ext cx="385828" cy="391678"/>
          </a:xfrm>
          <a:prstGeom prst="bentArrow">
            <a:avLst>
              <a:gd name="adj1" fmla="val 22631"/>
              <a:gd name="adj2" fmla="val 20818"/>
              <a:gd name="adj3" fmla="val 25000"/>
              <a:gd name="adj4" fmla="val 43750"/>
            </a:avLst>
          </a:prstGeom>
          <a:solidFill>
            <a:srgbClr val="FF0000">
              <a:alpha val="52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73AD5F4A-B47A-C451-F845-D25C4FA30539}"/>
              </a:ext>
            </a:extLst>
          </p:cNvPr>
          <p:cNvSpPr/>
          <p:nvPr/>
        </p:nvSpPr>
        <p:spPr>
          <a:xfrm rot="21016841">
            <a:off x="5783913" y="3058352"/>
            <a:ext cx="558800" cy="182880"/>
          </a:xfrm>
          <a:prstGeom prst="leftArrow">
            <a:avLst>
              <a:gd name="adj1" fmla="val 50000"/>
              <a:gd name="adj2" fmla="val 69455"/>
            </a:avLst>
          </a:prstGeom>
          <a:solidFill>
            <a:srgbClr val="009900">
              <a:alpha val="49000"/>
            </a:srgbClr>
          </a:solidFill>
          <a:ln w="317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B47594-8B98-696B-46D5-88273E88044A}"/>
              </a:ext>
            </a:extLst>
          </p:cNvPr>
          <p:cNvSpPr txBox="1"/>
          <p:nvPr/>
        </p:nvSpPr>
        <p:spPr>
          <a:xfrm>
            <a:off x="5797326" y="26180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9900"/>
                </a:solidFill>
              </a:rPr>
              <a:t>inlet</a:t>
            </a:r>
            <a:endParaRPr lang="en-GB" b="1" dirty="0">
              <a:solidFill>
                <a:srgbClr val="0099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68BE7D-B0C0-B2B7-E256-17F009099A2D}"/>
              </a:ext>
            </a:extLst>
          </p:cNvPr>
          <p:cNvSpPr txBox="1"/>
          <p:nvPr/>
        </p:nvSpPr>
        <p:spPr>
          <a:xfrm>
            <a:off x="7177326" y="337878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outlet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80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572</Words>
  <Application>Microsoft Office PowerPoint</Application>
  <PresentationFormat>Widescreen</PresentationFormat>
  <Paragraphs>156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Tema do Office</vt:lpstr>
      <vt:lpstr>LEMI’S MAIN RIG  3D DRAWING</vt:lpstr>
      <vt:lpstr>LEMI’S MAIN RIG</vt:lpstr>
      <vt:lpstr>MAIN CHARACTERISTICS</vt:lpstr>
      <vt:lpstr>INSTRUMENTATION’S POSITION</vt:lpstr>
      <vt:lpstr>MAIN DIMENSIONS</vt:lpstr>
      <vt:lpstr>MIXTURES OPTIONS</vt:lpstr>
      <vt:lpstr>MIXTURES OPTIONS</vt:lpstr>
      <vt:lpstr>High pressure - Setup 1 </vt:lpstr>
      <vt:lpstr>High pressure - Setup 2 </vt:lpstr>
      <vt:lpstr>High pressure - Setup 3 </vt:lpstr>
      <vt:lpstr>High pressure - Setup 4 </vt:lpstr>
      <vt:lpstr>Low pressure – Setup 1</vt:lpstr>
      <vt:lpstr>Low pressure – Setup 2</vt:lpstr>
      <vt:lpstr>Low pressure – Setup 3</vt:lpstr>
      <vt:lpstr>Low pressure – Setup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Igor Rangel</dc:creator>
  <cp:lastModifiedBy>Igor Rangel</cp:lastModifiedBy>
  <cp:revision>7</cp:revision>
  <dcterms:created xsi:type="dcterms:W3CDTF">2024-10-23T20:46:32Z</dcterms:created>
  <dcterms:modified xsi:type="dcterms:W3CDTF">2024-10-31T17:32:44Z</dcterms:modified>
</cp:coreProperties>
</file>